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haroni" panose="020F0502020204030204" pitchFamily="34" charset="0"/>
      <p:bold r:id="rId8"/>
    </p:embeddedFont>
    <p:embeddedFont>
      <p:font typeface="Arial Narrow" panose="020B0604020202020204" pitchFamily="34" charset="0"/>
      <p:regular r:id="rId9"/>
      <p:bold r:id="rId10"/>
      <p:italic r:id="rId11"/>
      <p:boldItalic r:id="rId12"/>
    </p:embeddedFont>
    <p:embeddedFont>
      <p:font typeface="Calibri" panose="020F0502020204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076" autoAdjust="0"/>
    <p:restoredTop sz="78488" autoAdjust="0"/>
  </p:normalViewPr>
  <p:slideViewPr>
    <p:cSldViewPr snapToGrid="0">
      <p:cViewPr varScale="1">
        <p:scale>
          <a:sx n="18" d="100"/>
          <a:sy n="18" d="100"/>
        </p:scale>
        <p:origin x="2976" y="39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hyperlink" Target="https://concert-h2020.eu/" TargetMode="Externa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emf"/><Relationship Id="rId10" Type="http://schemas.openxmlformats.org/officeDocument/2006/relationships/image" Target="../media/image6.jpeg"/><Relationship Id="rId4" Type="http://schemas.openxmlformats.org/officeDocument/2006/relationships/hyperlink" Target="https://www.eu-neris.net/projects.html" TargetMode="External"/><Relationship Id="rId9" Type="http://schemas.openxmlformats.org/officeDocument/2006/relationships/image" Target="../media/image5.jpeg"/><Relationship Id="rId1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4AA0B1"/>
                </a:solidFill>
                <a:cs typeface="Segoe UI" pitchFamily="34" charset="0"/>
              </a:rPr>
              <a:t>Stakeholder engagement through scenario-based discussion panels – Slovak National Panel –</a:t>
            </a:r>
            <a:endParaRPr lang="en-AU" sz="3600" b="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T. </a:t>
            </a:r>
            <a:r>
              <a:rPr lang="en-AU" sz="2500" b="1" i="1" dirty="0" err="1">
                <a:solidFill>
                  <a:srgbClr val="4AA0B1"/>
                </a:solidFill>
                <a:cs typeface="Segoe UI" pitchFamily="34" charset="0"/>
              </a:rPr>
              <a:t>Duranova</a:t>
            </a:r>
            <a:r>
              <a:rPr lang="en-AU" sz="2500" b="1" i="1" dirty="0">
                <a:solidFill>
                  <a:srgbClr val="4AA0B1"/>
                </a:solidFill>
                <a:cs typeface="Segoe UI" pitchFamily="34" charset="0"/>
              </a:rPr>
              <a:t>, J. </a:t>
            </a:r>
            <a:r>
              <a:rPr lang="en-AU" sz="2500" b="1" i="1" dirty="0" err="1">
                <a:solidFill>
                  <a:srgbClr val="4AA0B1"/>
                </a:solidFill>
                <a:cs typeface="Segoe UI" pitchFamily="34" charset="0"/>
              </a:rPr>
              <a:t>Bohunova</a:t>
            </a:r>
            <a:endParaRPr lang="en-AU" sz="2500" b="1" i="1" dirty="0">
              <a:solidFill>
                <a:srgbClr val="4AA0B1"/>
              </a:solidFill>
              <a:cs typeface="Segoe UI" pitchFamily="34" charset="0"/>
            </a:endParaRPr>
          </a:p>
          <a:p>
            <a:pPr fontAlgn="auto">
              <a:lnSpc>
                <a:spcPct val="90000"/>
              </a:lnSpc>
              <a:spcBef>
                <a:spcPts val="0"/>
              </a:spcBef>
              <a:spcAft>
                <a:spcPts val="0"/>
              </a:spcAft>
            </a:pPr>
            <a:r>
              <a:rPr lang="en-AU" sz="2500" i="1" dirty="0">
                <a:solidFill>
                  <a:srgbClr val="4AA0B1"/>
                </a:solidFill>
                <a:cs typeface="Segoe UI" pitchFamily="34" charset="0"/>
              </a:rPr>
              <a:t>VUJE, Inc., </a:t>
            </a:r>
            <a:r>
              <a:rPr lang="en-AU" sz="2500" i="1" dirty="0" err="1">
                <a:solidFill>
                  <a:srgbClr val="4AA0B1"/>
                </a:solidFill>
                <a:cs typeface="Segoe UI" pitchFamily="34" charset="0"/>
              </a:rPr>
              <a:t>Trnava</a:t>
            </a:r>
            <a:r>
              <a:rPr lang="en-AU" sz="2500" i="1" dirty="0">
                <a:solidFill>
                  <a:srgbClr val="4AA0B1"/>
                </a:solidFill>
                <a:cs typeface="Segoe UI" pitchFamily="34" charset="0"/>
              </a:rPr>
              <a:t>, Slovak Republic</a:t>
            </a:r>
          </a:p>
          <a:p>
            <a:pPr fontAlgn="auto">
              <a:lnSpc>
                <a:spcPct val="90000"/>
              </a:lnSpc>
              <a:spcBef>
                <a:spcPts val="0"/>
              </a:spcBef>
              <a:spcAft>
                <a:spcPts val="0"/>
              </a:spcAft>
            </a:pPr>
            <a:r>
              <a:rPr lang="en-AU" sz="2500" b="1" i="1" dirty="0">
                <a:solidFill>
                  <a:srgbClr val="4AA0B1"/>
                </a:solidFill>
                <a:cs typeface="Segoe UI" pitchFamily="34" charset="0"/>
              </a:rPr>
              <a:t>tatiana.duranova@vuje.sk</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3788420"/>
            <a:ext cx="27720925" cy="785499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986926"/>
            <a:ext cx="27681237" cy="990277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2297320"/>
            <a:ext cx="27720925" cy="351985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232589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6190213"/>
            <a:ext cx="27720925" cy="321629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6161028"/>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22149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615440" y="6650070"/>
            <a:ext cx="21495387"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A stakeholder discussion panel has been set up in Slovakia in the framework of the work packages WP4 (Transition to long-term recovery, involving stakeholders in decision-making processes) and WP6 (Decision making under uncertainties) of the project CONFIDENCE to deal with decisions making in the transition phase on urban decontamination issues and the impact of relocation. A stakeholder panel two days meeting was organized in December 2018 in </a:t>
            </a:r>
            <a:r>
              <a:rPr lang="en-US" sz="3000" dirty="0" err="1">
                <a:latin typeface="+mn-lt"/>
                <a:cs typeface="Segoe UI" pitchFamily="34" charset="0"/>
              </a:rPr>
              <a:t>Modra</a:t>
            </a:r>
            <a:r>
              <a:rPr lang="en-US" sz="3000" dirty="0">
                <a:latin typeface="+mn-lt"/>
                <a:cs typeface="Segoe UI" pitchFamily="34" charset="0"/>
              </a:rPr>
              <a:t>-Harmonia, Slovak Republic also as continuation of the previous activities related to establishing and assessing the processes for a national dialogue with stakeholders during the transition to recovery phase, based on a representative contamination scenario.</a:t>
            </a:r>
            <a:endParaRPr lang="en-AU" sz="3000" dirty="0">
              <a:latin typeface="+mn-lt"/>
              <a:cs typeface="Segoe UI" pitchFamily="34" charset="0"/>
            </a:endParaRPr>
          </a:p>
        </p:txBody>
      </p:sp>
      <p:sp>
        <p:nvSpPr>
          <p:cNvPr id="63" name="Text Box 12"/>
          <p:cNvSpPr txBox="1">
            <a:spLocks noChangeArrowheads="1"/>
          </p:cNvSpPr>
          <p:nvPr/>
        </p:nvSpPr>
        <p:spPr bwMode="auto">
          <a:xfrm>
            <a:off x="1740217" y="10593420"/>
            <a:ext cx="26913735"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main objective of the panel was to facilitate stakeholders’ involvement and to provide valuable input in the process of decision making to improve preparedness for and response during the transition phase. The objective of the Slovak panel was to incorporate the views of the stakeholders in the governance of the exposure situation, taking into account the inherent uncertainties. The main areas of interest were evacuation/relocation of population and urban area recovery. In that sense the objectives were focusing on following issues: to determine which criteria are important for which stakeholder groups; how certain criteria impact the return of evacuated/relocated population or opposite – impact further extended evacuation/relocation and how these criteria and their uncertainties could be taken into account in post-accident decision making on decontamination and recovery management.</a:t>
            </a:r>
            <a:endParaRPr lang="en-AU" sz="3000" dirty="0">
              <a:latin typeface="+mn-lt"/>
              <a:cs typeface="Segoe UI" pitchFamily="34" charset="0"/>
            </a:endParaRPr>
          </a:p>
        </p:txBody>
      </p:sp>
      <p:sp>
        <p:nvSpPr>
          <p:cNvPr id="64" name="Text Box 12"/>
          <p:cNvSpPr txBox="1">
            <a:spLocks noChangeArrowheads="1"/>
          </p:cNvSpPr>
          <p:nvPr/>
        </p:nvSpPr>
        <p:spPr bwMode="auto">
          <a:xfrm>
            <a:off x="1740215" y="14648234"/>
            <a:ext cx="10175559" cy="653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addressed topics for discussion were following:</a:t>
            </a:r>
          </a:p>
          <a:p>
            <a:pPr marL="457200" indent="-457200" algn="just" eaLnBrk="1" hangingPunct="1">
              <a:buFont typeface="Arial" panose="020B0604020202020204" pitchFamily="34" charset="0"/>
              <a:buChar char="•"/>
            </a:pPr>
            <a:r>
              <a:rPr lang="en-US" sz="3000" dirty="0">
                <a:latin typeface="+mn-lt"/>
                <a:cs typeface="Segoe UI" pitchFamily="34" charset="0"/>
              </a:rPr>
              <a:t>Requirements and criteria on protective measures under the valid legislation with focus on transition from emergency to existing exposure situation after the nuclear accident</a:t>
            </a:r>
          </a:p>
          <a:p>
            <a:pPr marL="457200" indent="-457200" algn="just" eaLnBrk="1" hangingPunct="1">
              <a:buFont typeface="Arial" panose="020B0604020202020204" pitchFamily="34" charset="0"/>
              <a:buChar char="•"/>
            </a:pPr>
            <a:r>
              <a:rPr lang="en-US" sz="3000" dirty="0">
                <a:latin typeface="+mn-lt"/>
                <a:cs typeface="Segoe UI" pitchFamily="34" charset="0"/>
              </a:rPr>
              <a:t>What do we understand by “the transition phase”</a:t>
            </a:r>
          </a:p>
          <a:p>
            <a:pPr marL="457200" indent="-457200" algn="just" eaLnBrk="1" hangingPunct="1">
              <a:buFont typeface="Arial" panose="020B0604020202020204" pitchFamily="34" charset="0"/>
              <a:buChar char="•"/>
            </a:pPr>
            <a:r>
              <a:rPr lang="en-US" sz="3000" dirty="0">
                <a:latin typeface="+mn-lt"/>
                <a:cs typeface="Segoe UI" pitchFamily="34" charset="0"/>
              </a:rPr>
              <a:t>Main concerns during the transition phase</a:t>
            </a:r>
          </a:p>
          <a:p>
            <a:pPr marL="457200" indent="-457200" algn="just" eaLnBrk="1" hangingPunct="1">
              <a:buFont typeface="Arial" panose="020B0604020202020204" pitchFamily="34" charset="0"/>
              <a:buChar char="•"/>
            </a:pPr>
            <a:r>
              <a:rPr lang="en-US" sz="3000" dirty="0">
                <a:latin typeface="+mn-lt"/>
                <a:cs typeface="Segoe UI" pitchFamily="34" charset="0"/>
              </a:rPr>
              <a:t>Issues to be addressed during the transition phase</a:t>
            </a:r>
          </a:p>
          <a:p>
            <a:pPr marL="457200" indent="-457200" algn="just" eaLnBrk="1" hangingPunct="1">
              <a:buFont typeface="Arial" panose="020B0604020202020204" pitchFamily="34" charset="0"/>
              <a:buChar char="•"/>
            </a:pPr>
            <a:r>
              <a:rPr lang="en-US" sz="3000" dirty="0">
                <a:latin typeface="+mn-lt"/>
                <a:cs typeface="Segoe UI" pitchFamily="34" charset="0"/>
              </a:rPr>
              <a:t>Objectives and criteria of the restoration plan</a:t>
            </a:r>
          </a:p>
          <a:p>
            <a:pPr marL="457200" indent="-457200" algn="just" eaLnBrk="1" hangingPunct="1">
              <a:buFont typeface="Arial" panose="020B0604020202020204" pitchFamily="34" charset="0"/>
              <a:buChar char="•"/>
            </a:pPr>
            <a:r>
              <a:rPr lang="en-US" sz="3000" dirty="0">
                <a:latin typeface="+mn-lt"/>
                <a:cs typeface="Segoe UI" pitchFamily="34" charset="0"/>
              </a:rPr>
              <a:t>Alternative restoration actions: relocation, do nothing, strategies - low waste, high waste, simple and quick to apply and difficult and slow</a:t>
            </a:r>
          </a:p>
          <a:p>
            <a:pPr marL="457200" indent="-457200" algn="just" eaLnBrk="1" hangingPunct="1">
              <a:buFont typeface="Arial" panose="020B0604020202020204" pitchFamily="34" charset="0"/>
              <a:buChar char="•"/>
            </a:pPr>
            <a:r>
              <a:rPr lang="en-US" sz="3000" dirty="0">
                <a:latin typeface="+mn-lt"/>
                <a:cs typeface="Segoe UI" pitchFamily="34" charset="0"/>
              </a:rPr>
              <a:t>Key criteria for the selection of management options</a:t>
            </a:r>
          </a:p>
          <a:p>
            <a:pPr marL="457200" indent="-457200" algn="just" eaLnBrk="1" hangingPunct="1">
              <a:buFont typeface="Arial" panose="020B0604020202020204" pitchFamily="34" charset="0"/>
              <a:buChar char="•"/>
            </a:pPr>
            <a:r>
              <a:rPr lang="en-US" sz="3000" dirty="0">
                <a:latin typeface="+mn-lt"/>
                <a:cs typeface="Segoe UI" pitchFamily="34" charset="0"/>
              </a:rPr>
              <a:t>Stakeholders engagement</a:t>
            </a:r>
          </a:p>
          <a:p>
            <a:pPr marL="457200" indent="-457200" algn="just" eaLnBrk="1" hangingPunct="1">
              <a:buFont typeface="Arial" panose="020B0604020202020204" pitchFamily="34" charset="0"/>
              <a:buChar char="•"/>
            </a:pPr>
            <a:r>
              <a:rPr lang="en-US" sz="3000" dirty="0">
                <a:latin typeface="+mn-lt"/>
                <a:cs typeface="Segoe UI" pitchFamily="34" charset="0"/>
              </a:rPr>
              <a:t>International cooperation</a:t>
            </a:r>
            <a:endParaRPr lang="en-AU" sz="3000" dirty="0">
              <a:latin typeface="+mn-lt"/>
              <a:cs typeface="Segoe UI" pitchFamily="34" charset="0"/>
            </a:endParaRPr>
          </a:p>
        </p:txBody>
      </p:sp>
      <p:sp>
        <p:nvSpPr>
          <p:cNvPr id="66" name="Text Box 12"/>
          <p:cNvSpPr txBox="1">
            <a:spLocks noChangeArrowheads="1"/>
          </p:cNvSpPr>
          <p:nvPr/>
        </p:nvSpPr>
        <p:spPr bwMode="auto">
          <a:xfrm>
            <a:off x="1596390" y="33120045"/>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Participants identified main areas of concern and uncertainties related to the availability of adequate personal resources of trained and prepared professionals at all levels (national, regional and local), sufficient technical resources especially related to the radiological monitoring, availability of National emergency plan with specified competences and responsibilities od stakeholders as well as reference levels and other criteria for preparation of advice, implementation and withdrawal of countermeasures. The influence of successful and sustainable preparedness process was stressed as well as advice and implementation of urgent protective measures which influence development and implementation of later countermeasures during the transition phase. The information provided to population also during the exchange of KI tablets campaign is essential.</a:t>
            </a:r>
            <a:endParaRPr lang="en-AU" sz="3000" dirty="0">
              <a:latin typeface="+mn-lt"/>
              <a:cs typeface="Segoe UI" pitchFamily="34" charset="0"/>
            </a:endParaRPr>
          </a:p>
        </p:txBody>
      </p:sp>
      <p:sp>
        <p:nvSpPr>
          <p:cNvPr id="67" name="Text Box 12"/>
          <p:cNvSpPr txBox="1">
            <a:spLocks noChangeArrowheads="1"/>
          </p:cNvSpPr>
          <p:nvPr/>
        </p:nvSpPr>
        <p:spPr bwMode="auto">
          <a:xfrm>
            <a:off x="1691640" y="37130070"/>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key criteria for selection of reconstruction strategy under the contamination scenario presented have been identified as follows: public health (health effects); costs (economical effects); personal and technical resources; wastes; population acceptance and willingness to cooperate on </a:t>
            </a:r>
            <a:r>
              <a:rPr lang="en-US" sz="3000" dirty="0" err="1">
                <a:latin typeface="+mn-lt"/>
                <a:cs typeface="Segoe UI" pitchFamily="34" charset="0"/>
              </a:rPr>
              <a:t>realisation</a:t>
            </a:r>
            <a:r>
              <a:rPr lang="en-US" sz="3000" dirty="0">
                <a:latin typeface="+mn-lt"/>
                <a:cs typeface="Segoe UI" pitchFamily="34" charset="0"/>
              </a:rPr>
              <a:t> of options of particular restoration strategies (self-help); attitude to property and home; relation to receiving society during the relocation and to certain degree indifference of people in peace time and during the emergency preparedness process; political decisions; role of state, education and professionalism; infrastructure.</a:t>
            </a:r>
            <a:endParaRPr lang="en-AU" sz="3000" dirty="0">
              <a:latin typeface="+mn-lt"/>
              <a:cs typeface="Segoe UI" pitchFamily="34" charset="0"/>
            </a:endParaRPr>
          </a:p>
        </p:txBody>
      </p:sp>
      <p:sp>
        <p:nvSpPr>
          <p:cNvPr id="69" name="68 Rectángulo"/>
          <p:cNvSpPr/>
          <p:nvPr/>
        </p:nvSpPr>
        <p:spPr>
          <a:xfrm>
            <a:off x="993808" y="1360253"/>
            <a:ext cx="3975234" cy="24833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4400" dirty="0">
              <a:solidFill>
                <a:schemeClr val="tx1"/>
              </a:solidFill>
            </a:endParaRPr>
          </a:p>
        </p:txBody>
      </p:sp>
      <p:pic>
        <p:nvPicPr>
          <p:cNvPr id="32" name="Imagen 4"/>
          <p:cNvPicPr/>
          <p:nvPr/>
        </p:nvPicPr>
        <p:blipFill>
          <a:blip r:embed="rId6">
            <a:extLst>
              <a:ext uri="{28A0092B-C50C-407E-A947-70E740481C1C}">
                <a14:useLocalDpi xmlns:a14="http://schemas.microsoft.com/office/drawing/2010/main"/>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sp>
        <p:nvSpPr>
          <p:cNvPr id="36" name="Text Box 12"/>
          <p:cNvSpPr txBox="1">
            <a:spLocks noChangeArrowheads="1"/>
          </p:cNvSpPr>
          <p:nvPr/>
        </p:nvSpPr>
        <p:spPr bwMode="auto">
          <a:xfrm>
            <a:off x="17802225" y="14252093"/>
            <a:ext cx="10617204"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Through open facilitated discussion on criteria in decision-making and uncertainties participants got get and prioritize stakeholder preferences on criteria and alternatives of countermeasures that should be incorporated in the MCDA tool, its testing and use as a decision aiding tool(WP6 poster). </a:t>
            </a:r>
          </a:p>
          <a:p>
            <a:pPr algn="just" eaLnBrk="1" hangingPunct="1"/>
            <a:r>
              <a:rPr lang="en-US" sz="3000" dirty="0">
                <a:latin typeface="+mn-lt"/>
                <a:cs typeface="Segoe UI" pitchFamily="34" charset="0"/>
              </a:rPr>
              <a:t>Scenario: Case study - Countermeasures in Spa city </a:t>
            </a:r>
            <a:r>
              <a:rPr lang="en-US" sz="3000" dirty="0" err="1">
                <a:latin typeface="+mn-lt"/>
                <a:cs typeface="Segoe UI" pitchFamily="34" charset="0"/>
              </a:rPr>
              <a:t>Piestany</a:t>
            </a:r>
            <a:r>
              <a:rPr lang="en-US" sz="3000" dirty="0">
                <a:latin typeface="+mn-lt"/>
                <a:cs typeface="Segoe UI" pitchFamily="34" charset="0"/>
              </a:rPr>
              <a:t> after the NPP </a:t>
            </a:r>
            <a:r>
              <a:rPr lang="en-US" sz="3000" dirty="0" err="1">
                <a:latin typeface="+mn-lt"/>
                <a:cs typeface="Segoe UI" pitchFamily="34" charset="0"/>
              </a:rPr>
              <a:t>Bohunice</a:t>
            </a:r>
            <a:r>
              <a:rPr lang="en-US" sz="3000" dirty="0">
                <a:latin typeface="+mn-lt"/>
                <a:cs typeface="Segoe UI" pitchFamily="34" charset="0"/>
              </a:rPr>
              <a:t> accident.</a:t>
            </a:r>
            <a:endParaRPr lang="en-AU" sz="3000" dirty="0">
              <a:latin typeface="+mn-lt"/>
              <a:cs typeface="Segoe UI" pitchFamily="34" charset="0"/>
            </a:endParaRPr>
          </a:p>
        </p:txBody>
      </p:sp>
      <p:pic>
        <p:nvPicPr>
          <p:cNvPr id="1026" name="Picture 2" descr="D:\Users\v015662\Documents\logo VUJ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529715" y="1462075"/>
            <a:ext cx="3026593" cy="234056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5"/>
          <p:cNvSpPr>
            <a:spLocks noChangeArrowheads="1"/>
          </p:cNvSpPr>
          <p:nvPr/>
        </p:nvSpPr>
        <p:spPr bwMode="auto">
          <a:xfrm>
            <a:off x="0" y="0"/>
            <a:ext cx="302799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pic>
        <p:nvPicPr>
          <p:cNvPr id="2058" name="Picture 10" descr="CONFIDENCE WP4 workshop 10-11"/>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3190932" y="6899373"/>
            <a:ext cx="4096121" cy="2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ONFIDENCE WP4 workshop 10-1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7344203" y="6873573"/>
            <a:ext cx="1309749" cy="23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Skupina 15"/>
          <p:cNvGrpSpPr/>
          <p:nvPr/>
        </p:nvGrpSpPr>
        <p:grpSpPr>
          <a:xfrm>
            <a:off x="12337764" y="14440806"/>
            <a:ext cx="5044443" cy="6966660"/>
            <a:chOff x="11251914" y="14326506"/>
            <a:chExt cx="5044443" cy="6966660"/>
          </a:xfrm>
        </p:grpSpPr>
        <p:grpSp>
          <p:nvGrpSpPr>
            <p:cNvPr id="10" name="Skupina 7"/>
            <p:cNvGrpSpPr>
              <a:grpSpLocks/>
            </p:cNvGrpSpPr>
            <p:nvPr/>
          </p:nvGrpSpPr>
          <p:grpSpPr bwMode="auto">
            <a:xfrm>
              <a:off x="11309064" y="14326506"/>
              <a:ext cx="4958718" cy="3395234"/>
              <a:chOff x="0" y="0"/>
              <a:chExt cx="8523788" cy="4945059"/>
            </a:xfrm>
          </p:grpSpPr>
          <p:pic>
            <p:nvPicPr>
              <p:cNvPr id="11" name="Picture 2"/>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0" y="0"/>
                <a:ext cx="8523788" cy="494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Skupina 3"/>
              <p:cNvGrpSpPr>
                <a:grpSpLocks/>
              </p:cNvGrpSpPr>
              <p:nvPr/>
            </p:nvGrpSpPr>
            <p:grpSpPr bwMode="auto">
              <a:xfrm>
                <a:off x="1539012" y="2164752"/>
                <a:ext cx="6840760" cy="689878"/>
                <a:chOff x="1539012" y="2164752"/>
                <a:chExt cx="6840760" cy="689878"/>
              </a:xfrm>
            </p:grpSpPr>
            <p:sp>
              <p:nvSpPr>
                <p:cNvPr id="13" name="TextBox 3"/>
                <p:cNvSpPr txBox="1">
                  <a:spLocks noChangeArrowheads="1"/>
                </p:cNvSpPr>
                <p:nvPr/>
              </p:nvSpPr>
              <p:spPr bwMode="auto">
                <a:xfrm>
                  <a:off x="1539012" y="2472847"/>
                  <a:ext cx="1584450" cy="381783"/>
                </a:xfrm>
                <a:prstGeom prst="rect">
                  <a:avLst/>
                </a:prstGeom>
                <a:solidFill>
                  <a:srgbClr val="FA8214">
                    <a:alpha val="56078"/>
                  </a:srgbClr>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sk-SK" altLang="sk-SK" sz="900" b="1" i="0" u="none" strike="noStrike" cap="none" normalizeH="0" baseline="0">
                      <a:ln>
                        <a:noFill/>
                      </a:ln>
                      <a:solidFill>
                        <a:schemeClr val="tx1"/>
                      </a:solidFill>
                      <a:effectLst/>
                      <a:latin typeface="Calibri" pitchFamily="34" charset="0"/>
                      <a:cs typeface="Arial" pitchFamily="34" charset="0"/>
                    </a:rPr>
                    <a:t>Depozit 10</a:t>
                  </a:r>
                  <a:r>
                    <a:rPr kumimoji="0" lang="sk-SK" altLang="sk-SK" sz="900" b="1" i="0" u="none" strike="noStrike" cap="none" normalizeH="0" baseline="30000">
                      <a:ln>
                        <a:noFill/>
                      </a:ln>
                      <a:solidFill>
                        <a:schemeClr val="tx1"/>
                      </a:solidFill>
                      <a:effectLst/>
                      <a:latin typeface="Calibri" pitchFamily="34" charset="0"/>
                      <a:cs typeface="Arial" pitchFamily="34" charset="0"/>
                    </a:rPr>
                    <a:t>5</a:t>
                  </a:r>
                  <a:r>
                    <a:rPr kumimoji="0" lang="sk-SK" altLang="sk-SK" sz="900" b="1" i="0" u="none" strike="noStrike" cap="none" normalizeH="0" baseline="0">
                      <a:ln>
                        <a:noFill/>
                      </a:ln>
                      <a:solidFill>
                        <a:schemeClr val="tx1"/>
                      </a:solidFill>
                      <a:effectLst/>
                      <a:latin typeface="Calibri" pitchFamily="34" charset="0"/>
                      <a:cs typeface="Arial" pitchFamily="34" charset="0"/>
                    </a:rPr>
                    <a:t> - 10</a:t>
                  </a:r>
                  <a:r>
                    <a:rPr kumimoji="0" lang="sk-SK" altLang="sk-SK" sz="900" b="1" i="0" u="none" strike="noStrike" cap="none" normalizeH="0" baseline="30000">
                      <a:ln>
                        <a:noFill/>
                      </a:ln>
                      <a:solidFill>
                        <a:schemeClr val="tx1"/>
                      </a:solidFill>
                      <a:effectLst/>
                      <a:latin typeface="Calibri" pitchFamily="34" charset="0"/>
                      <a:cs typeface="Arial" pitchFamily="34" charset="0"/>
                    </a:rPr>
                    <a:t>6</a:t>
                  </a:r>
                  <a:r>
                    <a:rPr kumimoji="0" lang="sk-SK" altLang="sk-SK" sz="900" b="1" i="0" u="none" strike="noStrike" cap="none" normalizeH="0" baseline="0">
                      <a:ln>
                        <a:noFill/>
                      </a:ln>
                      <a:solidFill>
                        <a:schemeClr val="tx1"/>
                      </a:solidFill>
                      <a:effectLst/>
                      <a:latin typeface="Calibri" pitchFamily="34" charset="0"/>
                      <a:cs typeface="Arial" pitchFamily="34" charset="0"/>
                    </a:rPr>
                    <a:t> </a:t>
                  </a:r>
                  <a:endParaRPr kumimoji="0" lang="sk-SK" altLang="sk-SK" sz="1800" b="0" i="0" u="none" strike="noStrike" cap="none" normalizeH="0" baseline="0">
                    <a:ln>
                      <a:noFill/>
                    </a:ln>
                    <a:solidFill>
                      <a:schemeClr val="tx1"/>
                    </a:solidFill>
                    <a:effectLst/>
                    <a:latin typeface="Arial" pitchFamily="34" charset="0"/>
                    <a:cs typeface="Arial" pitchFamily="34" charset="0"/>
                  </a:endParaRPr>
                </a:p>
              </p:txBody>
            </p:sp>
            <p:sp>
              <p:nvSpPr>
                <p:cNvPr id="14" name="TextBox 5"/>
                <p:cNvSpPr txBox="1">
                  <a:spLocks noChangeArrowheads="1"/>
                </p:cNvSpPr>
                <p:nvPr/>
              </p:nvSpPr>
              <p:spPr bwMode="auto">
                <a:xfrm>
                  <a:off x="6795322" y="2164752"/>
                  <a:ext cx="1584450" cy="381783"/>
                </a:xfrm>
                <a:prstGeom prst="rect">
                  <a:avLst/>
                </a:prstGeom>
                <a:solidFill>
                  <a:srgbClr val="FA8214">
                    <a:alpha val="94116"/>
                  </a:srgbClr>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sk-SK" altLang="sk-SK" sz="800" b="1" i="0" u="none" strike="noStrike" cap="none" normalizeH="0" baseline="0">
                      <a:ln>
                        <a:noFill/>
                      </a:ln>
                      <a:solidFill>
                        <a:schemeClr val="tx1"/>
                      </a:solidFill>
                      <a:effectLst/>
                      <a:latin typeface="Calibri" pitchFamily="34" charset="0"/>
                      <a:cs typeface="Arial" pitchFamily="34" charset="0"/>
                    </a:rPr>
                    <a:t>Depozit 10</a:t>
                  </a:r>
                  <a:r>
                    <a:rPr kumimoji="0" lang="sk-SK" altLang="sk-SK" sz="800" b="1" i="0" u="none" strike="noStrike" cap="none" normalizeH="0" baseline="30000">
                      <a:ln>
                        <a:noFill/>
                      </a:ln>
                      <a:solidFill>
                        <a:schemeClr val="tx1"/>
                      </a:solidFill>
                      <a:effectLst/>
                      <a:latin typeface="Calibri" pitchFamily="34" charset="0"/>
                      <a:cs typeface="Arial" pitchFamily="34" charset="0"/>
                    </a:rPr>
                    <a:t>6</a:t>
                  </a:r>
                  <a:r>
                    <a:rPr kumimoji="0" lang="sk-SK" altLang="sk-SK" sz="800" b="1" i="0" u="none" strike="noStrike" cap="none" normalizeH="0" baseline="0">
                      <a:ln>
                        <a:noFill/>
                      </a:ln>
                      <a:solidFill>
                        <a:schemeClr val="tx1"/>
                      </a:solidFill>
                      <a:effectLst/>
                      <a:latin typeface="Calibri" pitchFamily="34" charset="0"/>
                      <a:cs typeface="Arial" pitchFamily="34" charset="0"/>
                    </a:rPr>
                    <a:t> - 10</a:t>
                  </a:r>
                  <a:r>
                    <a:rPr kumimoji="0" lang="sk-SK" altLang="sk-SK" sz="800" b="1" i="0" u="none" strike="noStrike" cap="none" normalizeH="0" baseline="30000">
                      <a:ln>
                        <a:noFill/>
                      </a:ln>
                      <a:solidFill>
                        <a:schemeClr val="tx1"/>
                      </a:solidFill>
                      <a:effectLst/>
                      <a:latin typeface="Calibri" pitchFamily="34" charset="0"/>
                      <a:cs typeface="Arial" pitchFamily="34" charset="0"/>
                    </a:rPr>
                    <a:t>7</a:t>
                  </a:r>
                  <a:r>
                    <a:rPr kumimoji="0" lang="sk-SK" altLang="sk-SK" sz="800" b="1" i="0" u="none" strike="noStrike" cap="none" normalizeH="0" baseline="0">
                      <a:ln>
                        <a:noFill/>
                      </a:ln>
                      <a:solidFill>
                        <a:schemeClr val="tx1"/>
                      </a:solidFill>
                      <a:effectLst/>
                      <a:latin typeface="Calibri" pitchFamily="34" charset="0"/>
                      <a:cs typeface="Arial" pitchFamily="34" charset="0"/>
                    </a:rPr>
                    <a:t> </a:t>
                  </a:r>
                  <a:endParaRPr kumimoji="0" lang="sk-SK" altLang="sk-SK" sz="1800" b="0" i="0" u="none" strike="noStrike" cap="none" normalizeH="0" baseline="0">
                    <a:ln>
                      <a:noFill/>
                    </a:ln>
                    <a:solidFill>
                      <a:schemeClr val="tx1"/>
                    </a:solidFill>
                    <a:effectLst/>
                    <a:latin typeface="Arial" pitchFamily="34" charset="0"/>
                    <a:cs typeface="Arial" pitchFamily="34" charset="0"/>
                  </a:endParaRPr>
                </a:p>
              </p:txBody>
            </p:sp>
            <p:cxnSp>
              <p:nvCxnSpPr>
                <p:cNvPr id="15" name="Straight Arrow Connector 6"/>
                <p:cNvCxnSpPr>
                  <a:cxnSpLocks noChangeShapeType="1"/>
                </p:cNvCxnSpPr>
                <p:nvPr/>
              </p:nvCxnSpPr>
              <p:spPr bwMode="auto">
                <a:xfrm flipH="1">
                  <a:off x="5571460" y="2318640"/>
                  <a:ext cx="1224136" cy="0"/>
                </a:xfrm>
                <a:prstGeom prst="straightConnector1">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032" name="Straight Arrow Connector 8"/>
                <p:cNvCxnSpPr>
                  <a:cxnSpLocks noChangeShapeType="1"/>
                </p:cNvCxnSpPr>
                <p:nvPr/>
              </p:nvCxnSpPr>
              <p:spPr bwMode="auto">
                <a:xfrm>
                  <a:off x="3123188" y="2626417"/>
                  <a:ext cx="1368152" cy="0"/>
                </a:xfrm>
                <a:prstGeom prst="straightConnector1">
                  <a:avLst/>
                </a:prstGeom>
                <a:noFill/>
                <a:ln w="19050" algn="ctr">
                  <a:solidFill>
                    <a:srgbClr val="000000"/>
                  </a:solidFill>
                  <a:round/>
                  <a:headEnd/>
                  <a:tailEnd type="arrow" w="med" len="med"/>
                </a:ln>
                <a:extLst>
                  <a:ext uri="{909E8E84-426E-40DD-AFC4-6F175D3DCCD1}">
                    <a14:hiddenFill xmlns:a14="http://schemas.microsoft.com/office/drawing/2010/main">
                      <a:noFill/>
                    </a14:hiddenFill>
                  </a:ext>
                </a:extLst>
              </p:spPr>
            </p:cxnSp>
          </p:grpSp>
        </p:grpSp>
        <p:pic>
          <p:nvPicPr>
            <p:cNvPr id="1033" name="Picture 2"/>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1309064" y="18080999"/>
              <a:ext cx="4901568" cy="28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 Box 12"/>
            <p:cNvSpPr txBox="1">
              <a:spLocks noChangeArrowheads="1"/>
            </p:cNvSpPr>
            <p:nvPr/>
          </p:nvSpPr>
          <p:spPr bwMode="auto">
            <a:xfrm>
              <a:off x="11309064" y="20913920"/>
              <a:ext cx="4901568" cy="379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000" dirty="0">
                  <a:latin typeface="+mn-lt"/>
                  <a:cs typeface="Segoe UI" pitchFamily="34" charset="0"/>
                </a:rPr>
                <a:t>Areas affected by temporary relocation</a:t>
              </a:r>
              <a:endParaRPr lang="en-AU" sz="2000" dirty="0">
                <a:latin typeface="+mn-lt"/>
                <a:cs typeface="Segoe UI" pitchFamily="34" charset="0"/>
              </a:endParaRPr>
            </a:p>
          </p:txBody>
        </p:sp>
        <p:sp>
          <p:nvSpPr>
            <p:cNvPr id="68" name="Text Box 12"/>
            <p:cNvSpPr txBox="1">
              <a:spLocks noChangeArrowheads="1"/>
            </p:cNvSpPr>
            <p:nvPr/>
          </p:nvSpPr>
          <p:spPr bwMode="auto">
            <a:xfrm>
              <a:off x="11251914" y="17626175"/>
              <a:ext cx="5044443" cy="379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2000" dirty="0">
                  <a:latin typeface="+mn-lt"/>
                  <a:cs typeface="Segoe UI" pitchFamily="34" charset="0"/>
                </a:rPr>
                <a:t>Ground contamination (</a:t>
              </a:r>
              <a:r>
                <a:rPr lang="en-US" sz="2000" dirty="0" err="1">
                  <a:latin typeface="+mn-lt"/>
                  <a:cs typeface="Segoe UI" pitchFamily="34" charset="0"/>
                </a:rPr>
                <a:t>wet+dry</a:t>
              </a:r>
              <a:r>
                <a:rPr lang="en-US" sz="2000" dirty="0">
                  <a:latin typeface="+mn-lt"/>
                  <a:cs typeface="Segoe UI" pitchFamily="34" charset="0"/>
                </a:rPr>
                <a:t>)Cs-137, </a:t>
              </a:r>
              <a:r>
                <a:rPr lang="en-US" sz="2000" dirty="0" err="1">
                  <a:latin typeface="+mn-lt"/>
                  <a:cs typeface="Segoe UI" pitchFamily="34" charset="0"/>
                </a:rPr>
                <a:t>Bq</a:t>
              </a:r>
              <a:r>
                <a:rPr lang="en-US" sz="2000" dirty="0">
                  <a:latin typeface="+mn-lt"/>
                  <a:cs typeface="Segoe UI" pitchFamily="34" charset="0"/>
                </a:rPr>
                <a:t>/m</a:t>
              </a:r>
              <a:r>
                <a:rPr lang="en-US" sz="2000" baseline="30000" dirty="0">
                  <a:latin typeface="+mn-lt"/>
                  <a:cs typeface="Segoe UI" pitchFamily="34" charset="0"/>
                </a:rPr>
                <a:t>2</a:t>
              </a:r>
              <a:endParaRPr lang="en-AU" sz="2000" baseline="30000" dirty="0">
                <a:latin typeface="+mn-lt"/>
                <a:cs typeface="Segoe UI" pitchFamily="34" charset="0"/>
              </a:endParaRPr>
            </a:p>
          </p:txBody>
        </p:sp>
      </p:grpSp>
      <p:sp>
        <p:nvSpPr>
          <p:cNvPr id="20" name="Rectangle 13"/>
          <p:cNvSpPr>
            <a:spLocks noChangeArrowheads="1"/>
          </p:cNvSpPr>
          <p:nvPr/>
        </p:nvSpPr>
        <p:spPr bwMode="auto">
          <a:xfrm>
            <a:off x="0" y="0"/>
            <a:ext cx="302799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grpSp>
        <p:nvGrpSpPr>
          <p:cNvPr id="22" name="Skupina 2"/>
          <p:cNvGrpSpPr>
            <a:grpSpLocks/>
          </p:cNvGrpSpPr>
          <p:nvPr/>
        </p:nvGrpSpPr>
        <p:grpSpPr bwMode="auto">
          <a:xfrm>
            <a:off x="20675078" y="17842107"/>
            <a:ext cx="4557713" cy="3071813"/>
            <a:chOff x="0" y="0"/>
            <a:chExt cx="69550" cy="50520"/>
          </a:xfrm>
        </p:grpSpPr>
        <p:pic>
          <p:nvPicPr>
            <p:cNvPr id="1036" name="Picture 3"/>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0" y="1491"/>
              <a:ext cx="31908" cy="47530"/>
            </a:xfrm>
            <a:prstGeom prst="rect">
              <a:avLst/>
            </a:prstGeom>
            <a:noFill/>
            <a:extLst>
              <a:ext uri="{909E8E84-426E-40DD-AFC4-6F175D3DCCD1}">
                <a14:hiddenFill xmlns:a14="http://schemas.microsoft.com/office/drawing/2010/main">
                  <a:solidFill>
                    <a:srgbClr val="4F81BD"/>
                  </a:solidFill>
                </a14:hiddenFill>
              </a:ext>
            </a:extLst>
          </p:spPr>
        </p:pic>
        <p:pic>
          <p:nvPicPr>
            <p:cNvPr id="1035" name="Obrázok 4"/>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rot="5400000">
              <a:off x="25345" y="6315"/>
              <a:ext cx="50520" cy="37890"/>
            </a:xfrm>
            <a:prstGeom prst="rect">
              <a:avLst/>
            </a:prstGeom>
            <a:noFill/>
            <a:extLst>
              <a:ext uri="{909E8E84-426E-40DD-AFC4-6F175D3DCCD1}">
                <a14:hiddenFill xmlns:a14="http://schemas.microsoft.com/office/drawing/2010/main">
                  <a:solidFill>
                    <a:srgbClr val="FFFFFF"/>
                  </a:solidFill>
                </a14:hiddenFill>
              </a:ext>
            </a:extLst>
          </p:spPr>
        </p:pic>
      </p:grpSp>
      <p:pic>
        <p:nvPicPr>
          <p:cNvPr id="1038" name="Picture 3"/>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25797736" y="17376175"/>
            <a:ext cx="260667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0" name="Group 3"/>
          <p:cNvGrpSpPr/>
          <p:nvPr/>
        </p:nvGrpSpPr>
        <p:grpSpPr>
          <a:xfrm>
            <a:off x="17982807" y="17626175"/>
            <a:ext cx="2571750" cy="3619500"/>
            <a:chOff x="6176714" y="2329780"/>
            <a:chExt cx="2571750" cy="3619500"/>
          </a:xfrm>
        </p:grpSpPr>
        <p:pic>
          <p:nvPicPr>
            <p:cNvPr id="71" name="Picture 6" descr="Poloha mesta v rámci Trnavského kraja"/>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6176714" y="2329780"/>
              <a:ext cx="2571750" cy="36195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Súbor:Red pog.sv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8172400" y="3284984"/>
              <a:ext cx="119022" cy="119022"/>
            </a:xfrm>
            <a:prstGeom prst="rect">
              <a:avLst/>
            </a:prstGeom>
            <a:noFill/>
            <a:extLst>
              <a:ext uri="{909E8E84-426E-40DD-AFC4-6F175D3DCCD1}">
                <a14:hiddenFill xmlns:a14="http://schemas.microsoft.com/office/drawing/2010/main">
                  <a:solidFill>
                    <a:srgbClr val="FFFFFF"/>
                  </a:solidFill>
                </a14:hiddenFill>
              </a:ext>
            </a:extLst>
          </p:spPr>
        </p:pic>
      </p:grpSp>
      <p:sp>
        <p:nvSpPr>
          <p:cNvPr id="73" name="Text Box 12"/>
          <p:cNvSpPr txBox="1">
            <a:spLocks noChangeArrowheads="1"/>
          </p:cNvSpPr>
          <p:nvPr/>
        </p:nvSpPr>
        <p:spPr bwMode="auto">
          <a:xfrm>
            <a:off x="1589597" y="23111052"/>
            <a:ext cx="8722969" cy="2979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Environmental uncertainties</a:t>
            </a:r>
          </a:p>
          <a:p>
            <a:pPr algn="just" eaLnBrk="1" hangingPunct="1"/>
            <a:endParaRPr lang="en-AU" sz="9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Waste management is uncertain regarding the type of waste, amount of waste, availability of storage places, guidance and criteria availability, responsibility and resources needed.  </a:t>
            </a:r>
            <a:endParaRPr lang="en-GB" dirty="0">
              <a:latin typeface="Arial" panose="020B0604020202020204" pitchFamily="34" charset="0"/>
              <a:cs typeface="Arial" panose="020B0604020202020204" pitchFamily="34" charset="0"/>
            </a:endParaRPr>
          </a:p>
        </p:txBody>
      </p:sp>
      <p:sp>
        <p:nvSpPr>
          <p:cNvPr id="74" name="Text Box 12"/>
          <p:cNvSpPr txBox="1">
            <a:spLocks noChangeArrowheads="1"/>
          </p:cNvSpPr>
          <p:nvPr/>
        </p:nvSpPr>
        <p:spPr bwMode="auto">
          <a:xfrm>
            <a:off x="10940705" y="23150967"/>
            <a:ext cx="8560489" cy="2549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Economic uncertainties</a:t>
            </a:r>
          </a:p>
          <a:p>
            <a:pPr algn="just" eaLnBrk="1" hangingPunct="1"/>
            <a:endParaRPr lang="en-AU" sz="900" b="1" dirty="0">
              <a:solidFill>
                <a:srgbClr val="007DC3"/>
              </a:solidFill>
              <a:latin typeface="Arial" panose="020B0604020202020204" pitchFamily="34" charset="0"/>
              <a:cs typeface="Arial" panose="020B0604020202020204" pitchFamily="34" charset="0"/>
            </a:endParaRPr>
          </a:p>
          <a:p>
            <a:pPr marL="457200" indent="-457200" algn="just" eaLnBrk="1" hangingPunct="1">
              <a:buFont typeface="Arial" pitchFamily="34" charset="0"/>
              <a:buChar char="•"/>
            </a:pPr>
            <a:r>
              <a:rPr lang="en-US" sz="3000" dirty="0">
                <a:latin typeface="Arial" panose="020B0604020202020204" pitchFamily="34" charset="0"/>
                <a:cs typeface="Arial" panose="020B0604020202020204" pitchFamily="34" charset="0"/>
              </a:rPr>
              <a:t>Uncertainty about who will pay for the human resources and technical equipment required</a:t>
            </a:r>
            <a:r>
              <a:rPr lang="en-GB" sz="3200" dirty="0">
                <a:latin typeface="Arial" panose="020B0604020202020204" pitchFamily="34" charset="0"/>
                <a:cs typeface="Arial" panose="020B0604020202020204" pitchFamily="34" charset="0"/>
              </a:rPr>
              <a:t>.</a:t>
            </a:r>
          </a:p>
          <a:p>
            <a:pPr marL="457200" indent="-457200" algn="just" eaLnBrk="1" hangingPunct="1">
              <a:buFont typeface="Arial" pitchFamily="34" charset="0"/>
              <a:buChar char="•"/>
            </a:pPr>
            <a:r>
              <a:rPr lang="en-US" sz="3000" dirty="0">
                <a:latin typeface="Arial" panose="020B0604020202020204" pitchFamily="34" charset="0"/>
                <a:cs typeface="Arial" panose="020B0604020202020204" pitchFamily="34" charset="0"/>
              </a:rPr>
              <a:t>Uncertainty on availability of personal and technical resources </a:t>
            </a:r>
            <a:endParaRPr lang="en-GB" sz="3000" dirty="0">
              <a:latin typeface="Arial" panose="020B0604020202020204" pitchFamily="34" charset="0"/>
              <a:cs typeface="Arial" panose="020B0604020202020204" pitchFamily="34" charset="0"/>
            </a:endParaRPr>
          </a:p>
        </p:txBody>
      </p:sp>
      <p:sp>
        <p:nvSpPr>
          <p:cNvPr id="75" name="Text Box 12"/>
          <p:cNvSpPr txBox="1">
            <a:spLocks noChangeArrowheads="1"/>
          </p:cNvSpPr>
          <p:nvPr/>
        </p:nvSpPr>
        <p:spPr bwMode="auto">
          <a:xfrm>
            <a:off x="1589597" y="26736290"/>
            <a:ext cx="8705484" cy="4826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Social uncertainties</a:t>
            </a:r>
          </a:p>
          <a:p>
            <a:pPr algn="just" eaLnBrk="1" hangingPunct="1"/>
            <a:endParaRPr lang="en-AU" sz="900" b="1" dirty="0">
              <a:solidFill>
                <a:srgbClr val="007DC3"/>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population acceptance and willingness to cooperate in realization of options of particular restoration strategies (self-help), </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attitude to the property and home, relation to receiving society during the relocation (stigmatization) </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coming from certain degree of indifference of people in peace time and during the emergency preparedness process.</a:t>
            </a:r>
          </a:p>
        </p:txBody>
      </p:sp>
      <p:sp>
        <p:nvSpPr>
          <p:cNvPr id="76" name="Text Box 12"/>
          <p:cNvSpPr txBox="1">
            <a:spLocks noChangeArrowheads="1"/>
          </p:cNvSpPr>
          <p:nvPr/>
        </p:nvSpPr>
        <p:spPr bwMode="auto">
          <a:xfrm>
            <a:off x="19896038" y="22318296"/>
            <a:ext cx="8757914" cy="7596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Uncertainties related to governance</a:t>
            </a:r>
          </a:p>
          <a:p>
            <a:pPr algn="just" eaLnBrk="1" hangingPunct="1"/>
            <a:endParaRPr lang="en-AU" sz="900" b="1" dirty="0">
              <a:solidFill>
                <a:srgbClr val="007DC3"/>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preparedness on flexible change of evacuation and other plans due to the gaps between legislation and reality and unavailability of state-of –the –art National Emergency Plan including the strategies and stakeholders involvement issues</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about competence in use of complex decision support system and recovery handbooks for preparation of later phases of accident countermeasure advice</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the role of the state, education and professionalism which can be influenced by political decisions</a:t>
            </a:r>
          </a:p>
          <a:p>
            <a:pPr marL="457200" indent="-457200" algn="l">
              <a:buFont typeface="Arial" panose="020B0604020202020204" pitchFamily="34" charset="0"/>
              <a:buChar char="•"/>
            </a:pPr>
            <a:endParaRPr lang="en-GB" sz="3000" i="1" dirty="0">
              <a:solidFill>
                <a:schemeClr val="tx1">
                  <a:lumMod val="50000"/>
                  <a:lumOff val="50000"/>
                </a:schemeClr>
              </a:solidFill>
              <a:latin typeface="Arial" panose="020B0604020202020204" pitchFamily="34" charset="0"/>
              <a:cs typeface="Arial" panose="020B0604020202020204" pitchFamily="34" charset="0"/>
            </a:endParaRPr>
          </a:p>
          <a:p>
            <a:pPr lvl="1" algn="l">
              <a:buFont typeface="Arial" panose="020B0604020202020204" pitchFamily="34" charset="0"/>
              <a:buChar char="•"/>
            </a:pPr>
            <a:endParaRPr lang="en-GB" sz="3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7" name="Text Box 12"/>
          <p:cNvSpPr txBox="1">
            <a:spLocks noChangeArrowheads="1"/>
          </p:cNvSpPr>
          <p:nvPr/>
        </p:nvSpPr>
        <p:spPr bwMode="auto">
          <a:xfrm>
            <a:off x="10916839" y="25862410"/>
            <a:ext cx="8560489" cy="5749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Uncertainties related to human health and safety</a:t>
            </a:r>
          </a:p>
          <a:p>
            <a:pPr algn="just" eaLnBrk="1" hangingPunct="1"/>
            <a:endParaRPr lang="en-AU" sz="900" b="1" dirty="0">
              <a:solidFill>
                <a:srgbClr val="007DC3"/>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feasibility of taking of KI tablets being pre-distributed by all affected and quick evacuation.</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Uncertainties in willingness of volunteers do engage themselves in the decontamination work and having particular skills. </a:t>
            </a: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in workers participation in the decontamination who should give informed consent taking into account risks which can occur during the decontamination.</a:t>
            </a:r>
          </a:p>
        </p:txBody>
      </p:sp>
      <p:sp>
        <p:nvSpPr>
          <p:cNvPr id="78" name="Text Box 12"/>
          <p:cNvSpPr txBox="1">
            <a:spLocks noChangeArrowheads="1"/>
          </p:cNvSpPr>
          <p:nvPr/>
        </p:nvSpPr>
        <p:spPr bwMode="auto">
          <a:xfrm>
            <a:off x="19794054" y="29044613"/>
            <a:ext cx="8757914" cy="251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b="1" dirty="0">
                <a:solidFill>
                  <a:srgbClr val="4AA0B1"/>
                </a:solidFill>
                <a:latin typeface="Arial" panose="020B0604020202020204" pitchFamily="34" charset="0"/>
                <a:cs typeface="Arial" panose="020B0604020202020204" pitchFamily="34" charset="0"/>
              </a:rPr>
              <a:t>Other types of uncertainties</a:t>
            </a:r>
          </a:p>
          <a:p>
            <a:pPr algn="just" eaLnBrk="1" hangingPunct="1"/>
            <a:endParaRPr lang="en-AU" sz="900" b="1" dirty="0">
              <a:solidFill>
                <a:srgbClr val="4AA0B1"/>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a:latin typeface="Arial" panose="020B0604020202020204" pitchFamily="34" charset="0"/>
                <a:cs typeface="Arial" panose="020B0604020202020204" pitchFamily="34" charset="0"/>
              </a:rPr>
              <a:t>Uncertainty about proper population information about advised countermeasures, about possibilities and procedures of decontamination, about services and timing </a:t>
            </a:r>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F72D18AD-630F-4686-B02D-DE0845F6EADE}">
  <ds:schemaRefs>
    <ds:schemaRef ds:uri="http://purl.org/dc/elements/1.1/"/>
    <ds:schemaRef ds:uri="http://purl.org/dc/terms/"/>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2330</TotalTime>
  <Pages>22</Pages>
  <Words>1056</Words>
  <Application>Microsoft Macintosh PowerPoint</Application>
  <PresentationFormat>Personnalisé</PresentationFormat>
  <Paragraphs>64</Paragraphs>
  <Slides>1</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vt:i4>
      </vt:variant>
    </vt:vector>
  </HeadingPairs>
  <TitlesOfParts>
    <vt:vector size="11" baseType="lpstr">
      <vt:lpstr>Aharoni</vt:lpstr>
      <vt:lpstr>Arial Narrow</vt:lpstr>
      <vt:lpstr>Interstate-Regular</vt:lpstr>
      <vt:lpstr>Times New Roman</vt:lpstr>
      <vt:lpstr>Calibri</vt:lpstr>
      <vt:lpstr>Arial</vt:lpstr>
      <vt:lpstr>Wingdings</vt:lpstr>
      <vt:lpstr>CenturyGothic-Bold</vt:lpstr>
      <vt:lpstr>Segoe UI</vt:lpstr>
      <vt:lpstr>CONCERT</vt:lpstr>
      <vt:lpstr>Présentation PowerPoint</vt:lpstr>
    </vt:vector>
  </TitlesOfParts>
  <Company>SCK-CEN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Eymeric Lafranque</cp:lastModifiedBy>
  <cp:revision>263</cp:revision>
  <cp:lastPrinted>2019-10-29T13:55:29Z</cp:lastPrinted>
  <dcterms:created xsi:type="dcterms:W3CDTF">2017-11-13T09:28:55Z</dcterms:created>
  <dcterms:modified xsi:type="dcterms:W3CDTF">2019-12-11T14:01:58Z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